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5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94"/>
  </p:normalViewPr>
  <p:slideViewPr>
    <p:cSldViewPr snapToGrid="0" snapToObjects="1" showGuides="1">
      <p:cViewPr varScale="1">
        <p:scale>
          <a:sx n="119" d="100"/>
          <a:sy n="119" d="100"/>
        </p:scale>
        <p:origin x="96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3" d="100"/>
          <a:sy n="93" d="100"/>
        </p:scale>
        <p:origin x="370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B2647910-7848-4909-8185-106EF31C6A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495D5A0-5BAE-4F77-8E07-BC31FDDAD9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1786E-7A2A-4EEF-A0C5-D823A745BF4C}" type="datetimeFigureOut">
              <a:rPr lang="da-DK" smtClean="0"/>
              <a:t>21-11-2019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84AFD92-4C3D-4781-87BB-DEDEAC3440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5C2E824-719E-4BEF-9E2D-10CB4CC185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6A7CA-7104-48B2-9E06-73F0FEE50AF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8631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>
            <a:extLst>
              <a:ext uri="{FF2B5EF4-FFF2-40B4-BE49-F238E27FC236}">
                <a16:creationId xmlns:a16="http://schemas.microsoft.com/office/drawing/2014/main" id="{91833B09-73EE-5140-AB91-BE23739BB3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07958" cy="6858000"/>
          </a:xfrm>
          <a:prstGeom prst="rect">
            <a:avLst/>
          </a:prstGeom>
          <a:solidFill>
            <a:srgbClr val="365888"/>
          </a:solidFill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7E8D164D-85A3-AA40-851D-A3AB130F9A8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06800" y="3240458"/>
            <a:ext cx="7897659" cy="50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02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>
            <a:extLst>
              <a:ext uri="{FF2B5EF4-FFF2-40B4-BE49-F238E27FC236}">
                <a16:creationId xmlns:a16="http://schemas.microsoft.com/office/drawing/2014/main" id="{0D0B3065-9B14-2348-8567-92E8ED9365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67712" y="0"/>
            <a:ext cx="5224288" cy="6858000"/>
          </a:xfrm>
          <a:prstGeom prst="rect">
            <a:avLst/>
          </a:prstGeom>
        </p:spPr>
      </p:pic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338D92D-5061-5545-A40B-37F663B7F4E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19823" y="2628451"/>
            <a:ext cx="4063682" cy="93503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6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ED14CC5D-135F-EB4E-91F6-79C8DBA575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22915" y="6191938"/>
            <a:ext cx="2476500" cy="158557"/>
          </a:xfrm>
          <a:prstGeom prst="rect">
            <a:avLst/>
          </a:prstGeom>
        </p:spPr>
      </p:pic>
      <p:sp>
        <p:nvSpPr>
          <p:cNvPr id="12" name="Pladsholder til billede 11">
            <a:extLst>
              <a:ext uri="{FF2B5EF4-FFF2-40B4-BE49-F238E27FC236}">
                <a16:creationId xmlns:a16="http://schemas.microsoft.com/office/drawing/2014/main" id="{443A201C-9B17-0F48-B738-1C03205CBF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8588" y="166688"/>
            <a:ext cx="6838950" cy="6502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347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>
            <a:extLst>
              <a:ext uri="{FF2B5EF4-FFF2-40B4-BE49-F238E27FC236}">
                <a16:creationId xmlns:a16="http://schemas.microsoft.com/office/drawing/2014/main" id="{F3C2DFE7-BD0D-634A-A9F8-1BB99BE8F7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22915" y="6191938"/>
            <a:ext cx="2476509" cy="158557"/>
          </a:xfrm>
          <a:prstGeom prst="rect">
            <a:avLst/>
          </a:prstGeom>
        </p:spPr>
      </p:pic>
      <p:sp>
        <p:nvSpPr>
          <p:cNvPr id="15" name="Pladsholder til tekst 14">
            <a:extLst>
              <a:ext uri="{FF2B5EF4-FFF2-40B4-BE49-F238E27FC236}">
                <a16:creationId xmlns:a16="http://schemas.microsoft.com/office/drawing/2014/main" id="{741BCC10-5789-C449-9F27-F0D7E6B75D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6541" y="594416"/>
            <a:ext cx="10324659" cy="10064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1" i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Pladsholder til tekst 16">
            <a:extLst>
              <a:ext uri="{FF2B5EF4-FFF2-40B4-BE49-F238E27FC236}">
                <a16:creationId xmlns:a16="http://schemas.microsoft.com/office/drawing/2014/main" id="{DD5E13E2-1051-0041-B31A-74317889F52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6541" y="1985063"/>
            <a:ext cx="9714628" cy="36860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latin typeface="+mn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2392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>
            <a:extLst>
              <a:ext uri="{FF2B5EF4-FFF2-40B4-BE49-F238E27FC236}">
                <a16:creationId xmlns:a16="http://schemas.microsoft.com/office/drawing/2014/main" id="{F3C2DFE7-BD0D-634A-A9F8-1BB99BE8F7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22915" y="6191938"/>
            <a:ext cx="2476509" cy="158557"/>
          </a:xfrm>
          <a:prstGeom prst="rect">
            <a:avLst/>
          </a:prstGeom>
        </p:spPr>
      </p:pic>
      <p:sp>
        <p:nvSpPr>
          <p:cNvPr id="15" name="Pladsholder til tekst 14">
            <a:extLst>
              <a:ext uri="{FF2B5EF4-FFF2-40B4-BE49-F238E27FC236}">
                <a16:creationId xmlns:a16="http://schemas.microsoft.com/office/drawing/2014/main" id="{741BCC10-5789-C449-9F27-F0D7E6B75D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6541" y="594416"/>
            <a:ext cx="10807259" cy="10064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1" i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dsholder til indhold 3">
            <a:extLst>
              <a:ext uri="{FF2B5EF4-FFF2-40B4-BE49-F238E27FC236}">
                <a16:creationId xmlns:a16="http://schemas.microsoft.com/office/drawing/2014/main" id="{4C81959B-80DC-4D3A-953A-CB7127A35AE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73708" y="1802043"/>
            <a:ext cx="5193632" cy="41887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ladsholder til indhold 2">
            <a:extLst>
              <a:ext uri="{FF2B5EF4-FFF2-40B4-BE49-F238E27FC236}">
                <a16:creationId xmlns:a16="http://schemas.microsoft.com/office/drawing/2014/main" id="{48A7DF7A-221F-4B86-A535-ACAB26972C2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60168" y="1798866"/>
            <a:ext cx="5193632" cy="41887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ladsholder til tekst 4">
            <a:extLst>
              <a:ext uri="{FF2B5EF4-FFF2-40B4-BE49-F238E27FC236}">
                <a16:creationId xmlns:a16="http://schemas.microsoft.com/office/drawing/2014/main" id="{16B908AF-D0FA-4A48-AA19-A0186D3BFD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3709" y="6149300"/>
            <a:ext cx="8265492" cy="6147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818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>
            <a:extLst>
              <a:ext uri="{FF2B5EF4-FFF2-40B4-BE49-F238E27FC236}">
                <a16:creationId xmlns:a16="http://schemas.microsoft.com/office/drawing/2014/main" id="{F3C2DFE7-BD0D-634A-A9F8-1BB99BE8F7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22915" y="6191938"/>
            <a:ext cx="2476509" cy="158557"/>
          </a:xfrm>
          <a:prstGeom prst="rect">
            <a:avLst/>
          </a:prstGeom>
        </p:spPr>
      </p:pic>
      <p:sp>
        <p:nvSpPr>
          <p:cNvPr id="15" name="Pladsholder til tekst 14">
            <a:extLst>
              <a:ext uri="{FF2B5EF4-FFF2-40B4-BE49-F238E27FC236}">
                <a16:creationId xmlns:a16="http://schemas.microsoft.com/office/drawing/2014/main" id="{741BCC10-5789-C449-9F27-F0D7E6B75D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6541" y="594416"/>
            <a:ext cx="10952883" cy="10064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1" i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dsholder til tekst 1">
            <a:extLst>
              <a:ext uri="{FF2B5EF4-FFF2-40B4-BE49-F238E27FC236}">
                <a16:creationId xmlns:a16="http://schemas.microsoft.com/office/drawing/2014/main" id="{65935636-BDAE-4A4F-8F82-E909ED780BC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6541" y="1780889"/>
            <a:ext cx="7174012" cy="43043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ladsholder til tekst 3">
            <a:extLst>
              <a:ext uri="{FF2B5EF4-FFF2-40B4-BE49-F238E27FC236}">
                <a16:creationId xmlns:a16="http://schemas.microsoft.com/office/drawing/2014/main" id="{F8835270-4C57-4134-95AA-9FC40056A1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82175" y="1780888"/>
            <a:ext cx="3517676" cy="4304323"/>
          </a:xfrm>
          <a:prstGeom prst="rect">
            <a:avLst/>
          </a:prstGeom>
          <a:solidFill>
            <a:srgbClr val="365888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ladsholder til tekst 2">
            <a:extLst>
              <a:ext uri="{FF2B5EF4-FFF2-40B4-BE49-F238E27FC236}">
                <a16:creationId xmlns:a16="http://schemas.microsoft.com/office/drawing/2014/main" id="{B06B8085-952D-4D2C-BD7F-862BFB51AE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6541" y="6191938"/>
            <a:ext cx="7684001" cy="40233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315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>
            <a:extLst>
              <a:ext uri="{FF2B5EF4-FFF2-40B4-BE49-F238E27FC236}">
                <a16:creationId xmlns:a16="http://schemas.microsoft.com/office/drawing/2014/main" id="{5473C3AE-E6C0-FA4B-BB7F-53B3A3341C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07958" cy="6858000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F646D442-4D1E-6941-ADCD-FD414E87C5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22915" y="6178176"/>
            <a:ext cx="2476500" cy="158557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48EDE24E-34F0-D246-A34A-021BEA695F4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22915" y="6191938"/>
            <a:ext cx="2476500" cy="158557"/>
          </a:xfrm>
          <a:prstGeom prst="rect">
            <a:avLst/>
          </a:prstGeom>
        </p:spPr>
      </p:pic>
      <p:sp>
        <p:nvSpPr>
          <p:cNvPr id="15" name="Pladsholder til tekst 14">
            <a:extLst>
              <a:ext uri="{FF2B5EF4-FFF2-40B4-BE49-F238E27FC236}">
                <a16:creationId xmlns:a16="http://schemas.microsoft.com/office/drawing/2014/main" id="{741BCC10-5789-C449-9F27-F0D7E6B75D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6541" y="594416"/>
            <a:ext cx="10324659" cy="10064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Pladsholder til tekst 16">
            <a:extLst>
              <a:ext uri="{FF2B5EF4-FFF2-40B4-BE49-F238E27FC236}">
                <a16:creationId xmlns:a16="http://schemas.microsoft.com/office/drawing/2014/main" id="{DD5E13E2-1051-0041-B31A-74317889F52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6541" y="1985063"/>
            <a:ext cx="9714628" cy="36860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278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1962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6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66D3633-DC2A-4639-93B9-5AE86E2F6B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>
                <a:solidFill>
                  <a:srgbClr val="FF0000"/>
                </a:solidFill>
              </a:rPr>
              <a:t>Forbered dit oplæg for en folkeskoleklasse eller andet uddannelsesarrangement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0D92AB-C84D-4C34-B7AA-1DE1897F7E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da-DK" sz="2000" b="1" dirty="0"/>
              <a:t>De næste slides er inspiration til præsentation af dig og din virksomhed. Indsæt meget gerne virksomhedens egne billeder og logoer med mere</a:t>
            </a:r>
          </a:p>
          <a:p>
            <a:r>
              <a:rPr lang="da-DK" sz="2000" dirty="0"/>
              <a:t>Benyt så vidt muligt dialogformen. Giv plads til spørgsmål fra klassen og lyt til eleverne – fx om nogle af elevernes forældre er selvstændige eller håndværkere</a:t>
            </a:r>
          </a:p>
          <a:p>
            <a:r>
              <a:rPr lang="da-DK" sz="2000" dirty="0"/>
              <a:t>Måske skal nogle af eleverne lige prøve grænser af med et par "dumme" spørgsmål. Brug din intuition og din autoritet. Det er dig, der afgør, hvor grænsen går. </a:t>
            </a:r>
          </a:p>
          <a:p>
            <a:r>
              <a:rPr lang="da-DK" sz="2000" dirty="0"/>
              <a:t>Glem ikke humoren!</a:t>
            </a:r>
          </a:p>
          <a:p>
            <a:r>
              <a:rPr lang="da-DK" sz="2000" dirty="0"/>
              <a:t>Forventningsafstem dit besøg med læreren for at få en fornemmelse af, hvilken gruppe elever du skal møde, og hvor meget læreren har fortalt inden.</a:t>
            </a:r>
          </a:p>
          <a:p>
            <a:r>
              <a:rPr lang="da-DK" sz="2000" dirty="0"/>
              <a:t>Præsenter dig selv og din virksomhed – hvad fik dig til at vælge din uddannelse og blive selvstændig? </a:t>
            </a:r>
          </a:p>
          <a:p>
            <a:endParaRPr lang="da-DK" sz="2000" dirty="0"/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044529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A8CB2AC-AE86-40E8-A7CB-0FF65B4D88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>
                <a:solidFill>
                  <a:srgbClr val="FF0000"/>
                </a:solidFill>
              </a:rPr>
              <a:t>Fortæl om dig selv 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C5049-483F-4583-B1C1-A79D450665A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6541" y="1652880"/>
            <a:ext cx="9714628" cy="3686063"/>
          </a:xfrm>
        </p:spPr>
        <p:txBody>
          <a:bodyPr>
            <a:normAutofit/>
          </a:bodyPr>
          <a:lstStyle/>
          <a:p>
            <a:r>
              <a:rPr lang="da-DK" sz="2400" dirty="0"/>
              <a:t>Alder</a:t>
            </a:r>
          </a:p>
          <a:p>
            <a:r>
              <a:rPr lang="da-DK" sz="2400" dirty="0"/>
              <a:t>Uddannelse – hvad fik dig til at vælge netop den uddannelse?</a:t>
            </a:r>
          </a:p>
          <a:p>
            <a:r>
              <a:rPr lang="da-DK" sz="2400" dirty="0"/>
              <a:t>Karriere – hvad fik dig til at blive selvstændig? Hvad kræver det at starte en virksomhed –både praktiske forhold og personlige egenskaber.</a:t>
            </a:r>
          </a:p>
          <a:p>
            <a:r>
              <a:rPr lang="da-DK" sz="2400" dirty="0"/>
              <a:t>Personligt mv. </a:t>
            </a:r>
          </a:p>
          <a:p>
            <a:pPr marL="0" indent="0">
              <a:buNone/>
            </a:pP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55834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7AD635-8667-457E-946B-0248CA5831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>
                <a:solidFill>
                  <a:srgbClr val="FF0000"/>
                </a:solidFill>
              </a:rPr>
              <a:t>Fortæl om din virksomhed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637FFB-1015-4D09-8D92-BEAF53A5C2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6541" y="1690242"/>
            <a:ext cx="9714628" cy="3686063"/>
          </a:xfrm>
        </p:spPr>
        <p:txBody>
          <a:bodyPr>
            <a:noAutofit/>
          </a:bodyPr>
          <a:lstStyle/>
          <a:p>
            <a:r>
              <a:rPr lang="da-DK" sz="2000" dirty="0"/>
              <a:t>Vi har </a:t>
            </a:r>
            <a:r>
              <a:rPr lang="da-DK" sz="2000" dirty="0">
                <a:solidFill>
                  <a:srgbClr val="FF0000"/>
                </a:solidFill>
              </a:rPr>
              <a:t>X</a:t>
            </a:r>
            <a:r>
              <a:rPr lang="da-DK" sz="2000" dirty="0"/>
              <a:t> ansatte – heraf er </a:t>
            </a:r>
            <a:r>
              <a:rPr lang="da-DK" sz="2000" dirty="0">
                <a:solidFill>
                  <a:srgbClr val="FF0000"/>
                </a:solidFill>
              </a:rPr>
              <a:t>X</a:t>
            </a:r>
            <a:r>
              <a:rPr lang="da-DK" sz="2000" dirty="0"/>
              <a:t> lærlinge</a:t>
            </a:r>
          </a:p>
          <a:p>
            <a:pPr marL="285750" indent="-285750">
              <a:lnSpc>
                <a:spcPct val="150000"/>
              </a:lnSpc>
            </a:pPr>
            <a:r>
              <a:rPr lang="da-DK" sz="2000" dirty="0"/>
              <a:t>Vi uddanner X lærlinge årligt - vi tilbyder et godt uddannelsesmiljø både fagligt og socialt</a:t>
            </a:r>
          </a:p>
          <a:p>
            <a:pPr marL="285750" indent="-285750">
              <a:lnSpc>
                <a:spcPct val="150000"/>
              </a:lnSpc>
            </a:pPr>
            <a:r>
              <a:rPr lang="da-DK" sz="2000" dirty="0"/>
              <a:t>Vores virksomhed er placeret i </a:t>
            </a:r>
            <a:r>
              <a:rPr lang="da-DK" sz="2000" dirty="0">
                <a:solidFill>
                  <a:srgbClr val="FF0000"/>
                </a:solidFill>
              </a:rPr>
              <a:t>X og har afdeling i X</a:t>
            </a:r>
          </a:p>
          <a:p>
            <a:pPr marL="285750" indent="-285750">
              <a:lnSpc>
                <a:spcPct val="150000"/>
              </a:lnSpc>
            </a:pPr>
            <a:r>
              <a:rPr lang="da-DK" sz="2000" dirty="0"/>
              <a:t>Virksomheden blev grundlagt i år </a:t>
            </a:r>
            <a:r>
              <a:rPr lang="da-DK" sz="2000" dirty="0">
                <a:solidFill>
                  <a:srgbClr val="FF0000"/>
                </a:solidFill>
              </a:rPr>
              <a:t>X</a:t>
            </a:r>
            <a:r>
              <a:rPr lang="da-DK" sz="2000" dirty="0"/>
              <a:t> af </a:t>
            </a:r>
            <a:r>
              <a:rPr lang="da-DK" sz="2000" dirty="0">
                <a:solidFill>
                  <a:srgbClr val="FF0000"/>
                </a:solidFill>
              </a:rPr>
              <a:t>X</a:t>
            </a:r>
          </a:p>
          <a:p>
            <a:pPr marL="285750" indent="-285750">
              <a:lnSpc>
                <a:spcPct val="150000"/>
              </a:lnSpc>
            </a:pPr>
            <a:r>
              <a:rPr lang="da-DK" sz="2000" dirty="0"/>
              <a:t>Fortæl hvad der adskiller din virksomhed fra andre</a:t>
            </a:r>
          </a:p>
          <a:p>
            <a:pPr marL="285750" indent="-285750">
              <a:lnSpc>
                <a:spcPct val="150000"/>
              </a:lnSpc>
            </a:pPr>
            <a:r>
              <a:rPr lang="da-DK" sz="2000" dirty="0"/>
              <a:t>Virksomhedens kunder er </a:t>
            </a:r>
            <a:r>
              <a:rPr lang="da-DK" sz="2000" dirty="0">
                <a:solidFill>
                  <a:srgbClr val="FF0000"/>
                </a:solidFill>
              </a:rPr>
              <a:t>X </a:t>
            </a:r>
            <a:r>
              <a:rPr lang="da-DK" sz="2000" dirty="0"/>
              <a:t>og</a:t>
            </a:r>
            <a:r>
              <a:rPr lang="da-DK" sz="2000" dirty="0">
                <a:solidFill>
                  <a:srgbClr val="FF0000"/>
                </a:solidFill>
              </a:rPr>
              <a:t> X</a:t>
            </a:r>
          </a:p>
          <a:p>
            <a:pPr marL="285750" indent="-285750">
              <a:lnSpc>
                <a:spcPct val="150000"/>
              </a:lnSpc>
            </a:pPr>
            <a:r>
              <a:rPr lang="da-DK" sz="2000" dirty="0"/>
              <a:t>Virksomhedens værdier er </a:t>
            </a:r>
            <a:r>
              <a:rPr lang="da-DK" sz="2000" dirty="0">
                <a:solidFill>
                  <a:srgbClr val="FF0000"/>
                </a:solidFill>
              </a:rPr>
              <a:t>X </a:t>
            </a:r>
            <a:r>
              <a:rPr lang="da-DK" sz="2000" dirty="0"/>
              <a:t>og</a:t>
            </a:r>
            <a:r>
              <a:rPr lang="da-DK" sz="2000" dirty="0">
                <a:solidFill>
                  <a:srgbClr val="FF0000"/>
                </a:solidFill>
              </a:rPr>
              <a:t> X</a:t>
            </a:r>
          </a:p>
          <a:p>
            <a:endParaRPr lang="da-DK" sz="2000" dirty="0"/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254340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291D9E-7FD4-4884-B682-3E35E0CE75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sz="3200" dirty="0">
                <a:solidFill>
                  <a:srgbClr val="FF0000"/>
                </a:solidFill>
              </a:rPr>
              <a:t>Fortæl om forretningsområder </a:t>
            </a:r>
            <a:br>
              <a:rPr lang="da-DK" sz="3200" dirty="0">
                <a:solidFill>
                  <a:srgbClr val="FF0000"/>
                </a:solidFill>
              </a:rPr>
            </a:br>
            <a:r>
              <a:rPr lang="da-DK" sz="3200" dirty="0">
                <a:solidFill>
                  <a:srgbClr val="FF0000"/>
                </a:solidFill>
              </a:rPr>
              <a:t>(fx spændende opgaver og cases) – </a:t>
            </a:r>
            <a:br>
              <a:rPr lang="da-DK" sz="3200" dirty="0">
                <a:solidFill>
                  <a:srgbClr val="FF0000"/>
                </a:solidFill>
              </a:rPr>
            </a:br>
            <a:r>
              <a:rPr lang="da-DK" sz="3200" dirty="0">
                <a:solidFill>
                  <a:schemeClr val="tx1"/>
                </a:solidFill>
              </a:rPr>
              <a:t>Virksomhedens forretningsområder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60F14-219D-4268-A795-2795DBC19AA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6541" y="1972884"/>
            <a:ext cx="9714628" cy="3686063"/>
          </a:xfrm>
        </p:spPr>
        <p:txBody>
          <a:bodyPr>
            <a:normAutofit/>
          </a:bodyPr>
          <a:lstStyle/>
          <a:p>
            <a:r>
              <a:rPr lang="sv-SE" altLang="da-DK" sz="2400" dirty="0">
                <a:solidFill>
                  <a:srgbClr val="FF0000"/>
                </a:solidFill>
              </a:rPr>
              <a:t>X</a:t>
            </a:r>
          </a:p>
          <a:p>
            <a:r>
              <a:rPr lang="sv-SE" altLang="da-DK" sz="2400" dirty="0">
                <a:solidFill>
                  <a:srgbClr val="FF0000"/>
                </a:solidFill>
              </a:rPr>
              <a:t>X</a:t>
            </a:r>
          </a:p>
          <a:p>
            <a:r>
              <a:rPr lang="sv-SE" altLang="da-DK" sz="2400" dirty="0">
                <a:solidFill>
                  <a:srgbClr val="FF0000"/>
                </a:solidFill>
              </a:rPr>
              <a:t>X</a:t>
            </a:r>
          </a:p>
          <a:p>
            <a:r>
              <a:rPr lang="sv-SE" altLang="da-DK" sz="2400" dirty="0">
                <a:solidFill>
                  <a:srgbClr val="FF0000"/>
                </a:solidFill>
              </a:rPr>
              <a:t>X</a:t>
            </a:r>
          </a:p>
          <a:p>
            <a:r>
              <a:rPr lang="da-DK" altLang="da-DK" sz="2400" dirty="0">
                <a:solidFill>
                  <a:srgbClr val="FF0000"/>
                </a:solidFill>
              </a:rPr>
              <a:t>X</a:t>
            </a:r>
            <a:endParaRPr lang="sv-SE" altLang="da-DK" sz="2400" dirty="0">
              <a:solidFill>
                <a:srgbClr val="FF0000"/>
              </a:solidFill>
            </a:endParaRPr>
          </a:p>
          <a:p>
            <a:r>
              <a:rPr lang="da-DK" altLang="da-DK" sz="2400" dirty="0">
                <a:solidFill>
                  <a:srgbClr val="FF0000"/>
                </a:solidFill>
              </a:rPr>
              <a:t>X</a:t>
            </a:r>
          </a:p>
          <a:p>
            <a:endParaRPr lang="da-DK" sz="2400" dirty="0"/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6507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01DFB6D-953D-4FC1-8B88-9BB0BD67B8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>
                <a:solidFill>
                  <a:srgbClr val="FF0000"/>
                </a:solidFill>
              </a:rPr>
              <a:t>Fortæl om forventninger og mål –</a:t>
            </a:r>
            <a:r>
              <a:rPr lang="da-DK" dirty="0"/>
              <a:t> </a:t>
            </a:r>
            <a:r>
              <a:rPr lang="da-DK" dirty="0">
                <a:solidFill>
                  <a:schemeClr val="tx1"/>
                </a:solidFill>
              </a:rPr>
              <a:t>Vores forventninger til lærlinge og vores lærlingemål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72D65-083A-461D-8135-D68DE408CC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6541" y="1985063"/>
            <a:ext cx="10402196" cy="3686063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da-DK" sz="2000" b="1" dirty="0"/>
              <a:t>Vi forventer:</a:t>
            </a:r>
          </a:p>
          <a:p>
            <a:pPr>
              <a:lnSpc>
                <a:spcPct val="110000"/>
              </a:lnSpc>
            </a:pPr>
            <a:r>
              <a:rPr lang="da-DK" sz="2000" dirty="0"/>
              <a:t>At vores lærlinge indordner sig virksomhedens værdier og holdninger</a:t>
            </a:r>
          </a:p>
          <a:p>
            <a:pPr>
              <a:lnSpc>
                <a:spcPct val="110000"/>
              </a:lnSpc>
            </a:pPr>
            <a:r>
              <a:rPr lang="da-DK" sz="2000" dirty="0"/>
              <a:t>At vores lærlinge ønsker at lære nyt</a:t>
            </a:r>
          </a:p>
          <a:p>
            <a:pPr>
              <a:lnSpc>
                <a:spcPct val="110000"/>
              </a:lnSpc>
            </a:pPr>
            <a:r>
              <a:rPr lang="da-DK" sz="2000" dirty="0"/>
              <a:t>At vores lærlinge tager imod udfordringer og tager et selvstændigt ansvar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a-DK" sz="2000" b="1" dirty="0"/>
              <a:t>Vores lærlingemål:</a:t>
            </a:r>
          </a:p>
          <a:p>
            <a:pPr>
              <a:lnSpc>
                <a:spcPct val="110000"/>
              </a:lnSpc>
            </a:pPr>
            <a:r>
              <a:rPr lang="da-DK" sz="2000" dirty="0"/>
              <a:t>At lærlingen får høje faglige kvalifikationer og bliver en dygtig tekniker</a:t>
            </a:r>
          </a:p>
          <a:p>
            <a:pPr>
              <a:lnSpc>
                <a:spcPct val="110000"/>
              </a:lnSpc>
            </a:pPr>
            <a:r>
              <a:rPr lang="da-DK" sz="2000" dirty="0"/>
              <a:t>At lærlingen bliver god til at samarbejde og begå sig på en professionel arbejdsplads</a:t>
            </a:r>
          </a:p>
          <a:p>
            <a:pPr>
              <a:lnSpc>
                <a:spcPct val="110000"/>
              </a:lnSpc>
            </a:pPr>
            <a:r>
              <a:rPr lang="da-DK" sz="2000" dirty="0"/>
              <a:t>At lærlingen får gode karrieremuligheder – både i vores virksomhed og i branchen som helhed</a:t>
            </a:r>
          </a:p>
          <a:p>
            <a:endParaRPr lang="da-DK" sz="2000" dirty="0"/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896166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F15F4BB-8B12-4095-B50D-6B5E230984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sz="2800" dirty="0">
                <a:solidFill>
                  <a:srgbClr val="FF0000"/>
                </a:solidFill>
              </a:rPr>
              <a:t>Fortæl om hvordan I skaber gode forhold for lærlingene – </a:t>
            </a:r>
            <a:br>
              <a:rPr lang="da-DK" sz="2800" dirty="0"/>
            </a:br>
            <a:r>
              <a:rPr lang="da-DK" sz="2800" dirty="0">
                <a:solidFill>
                  <a:schemeClr val="tx1"/>
                </a:solidFill>
              </a:rPr>
              <a:t>Vi tager ansvar for vores lærlinge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5B9D9D-CD57-4067-8C28-D45DAB92E51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6541" y="1672242"/>
            <a:ext cx="9714628" cy="3686063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  <a:spcBef>
                <a:spcPts val="600"/>
              </a:spcBef>
            </a:pPr>
            <a:r>
              <a:rPr lang="da-DK" altLang="da-DK" sz="2000" dirty="0"/>
              <a:t>Vi følger op på om lærlingen efterlever vores værdier</a:t>
            </a:r>
          </a:p>
          <a:p>
            <a:pPr>
              <a:lnSpc>
                <a:spcPct val="140000"/>
              </a:lnSpc>
              <a:spcBef>
                <a:spcPts val="600"/>
              </a:spcBef>
            </a:pPr>
            <a:r>
              <a:rPr lang="da-DK" altLang="da-DK" sz="2000" dirty="0"/>
              <a:t>Vi følger op på, om der er overensstemmelsen mellem det praktiske og teoretiske i gennem hele lærlingenes uddannelsesforløb</a:t>
            </a:r>
          </a:p>
          <a:p>
            <a:pPr>
              <a:lnSpc>
                <a:spcPct val="140000"/>
              </a:lnSpc>
              <a:spcBef>
                <a:spcPts val="600"/>
              </a:spcBef>
            </a:pPr>
            <a:r>
              <a:rPr lang="da-DK" altLang="da-DK" sz="2000" dirty="0"/>
              <a:t>Vi tilstræber, at lærlinge går sammen på skole to og to for at give vores lærlinge mulighed for få et stærkt socialt netværk </a:t>
            </a:r>
          </a:p>
          <a:p>
            <a:pPr>
              <a:lnSpc>
                <a:spcPct val="140000"/>
              </a:lnSpc>
              <a:spcBef>
                <a:spcPts val="600"/>
              </a:spcBef>
            </a:pPr>
            <a:r>
              <a:rPr lang="da-DK" altLang="da-DK" sz="2000" dirty="0"/>
              <a:t>Vi tager en samtale ca. et år inden, at lærlingen er udlært, hvor vi drøfter karrieremuligheder i vores virksomhed</a:t>
            </a:r>
          </a:p>
          <a:p>
            <a:pPr>
              <a:lnSpc>
                <a:spcPct val="140000"/>
              </a:lnSpc>
              <a:spcBef>
                <a:spcPts val="600"/>
              </a:spcBef>
            </a:pPr>
            <a:r>
              <a:rPr lang="da-DK" altLang="da-DK" sz="2000" dirty="0"/>
              <a:t>Vi afholder to lærlingearrangementer om året med deltagelse af virksomhedens ledelse, hvor vi f.eks. tager på leverandør- eller fabriksbesøg og afholder andre sociale arrangementer</a:t>
            </a:r>
          </a:p>
          <a:p>
            <a:endParaRPr lang="da-DK" sz="2000" dirty="0"/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3613344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KNIQ Arbejdsgiverne.potx" id="{423B5003-8A38-4EC8-A13D-60154257EF63}" vid="{AD485FA7-B9F2-487D-9CE3-5AEA67ADBD1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TEKNIQ Arbejdsgiverne</Template>
  <TotalTime>59</TotalTime>
  <Words>482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Have Manor</dc:creator>
  <cp:lastModifiedBy>Lucas Have Manor</cp:lastModifiedBy>
  <cp:revision>2</cp:revision>
  <dcterms:created xsi:type="dcterms:W3CDTF">2019-11-21T11:12:00Z</dcterms:created>
  <dcterms:modified xsi:type="dcterms:W3CDTF">2019-11-21T12:11:33Z</dcterms:modified>
</cp:coreProperties>
</file>